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7" r:id="rId12"/>
    <p:sldId id="269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4" Type="http://schemas.openxmlformats.org/officeDocument/2006/relationships/image" Target="../media/image2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70F23F-96C5-419D-A7E1-8A988573A6A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170F23F-96C5-419D-A7E1-8A988573A6A3}" type="datetimeFigureOut">
              <a:rPr lang="en-US" smtClean="0"/>
              <a:pPr/>
              <a:t>11/14/2013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072D19-BB3B-4CBE-9B29-ACF4FED716E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7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2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oleObject" Target="../embeddings/oleObject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600" y="3048000"/>
            <a:ext cx="8305800" cy="1143000"/>
          </a:xfrm>
        </p:spPr>
        <p:txBody>
          <a:bodyPr>
            <a:normAutofit/>
          </a:bodyPr>
          <a:lstStyle/>
          <a:p>
            <a:r>
              <a:rPr lang="mk-MK" dirty="0" smtClean="0"/>
              <a:t>ИНВЕРЗНА ФУНКЦИЈА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Од дефиниција на инверзна функција добиваме дека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2438400"/>
          <a:ext cx="5257800" cy="457200"/>
        </p:xfrm>
        <a:graphic>
          <a:graphicData uri="http://schemas.openxmlformats.org/presentationml/2006/ole">
            <p:oleObj spid="_x0000_s5122" name="Equation" r:id="rId3" imgW="2920680" imgH="253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2895600"/>
          <a:ext cx="5394960" cy="457200"/>
        </p:xfrm>
        <a:graphic>
          <a:graphicData uri="http://schemas.openxmlformats.org/presentationml/2006/ole">
            <p:oleObj spid="_x0000_s5123" name="Equation" r:id="rId4" imgW="29970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b="1" i="1" dirty="0" smtClean="0"/>
              <a:t> Графикот</a:t>
            </a:r>
            <a:r>
              <a:rPr lang="en-US" b="1" i="1" dirty="0" smtClean="0"/>
              <a:t>		</a:t>
            </a:r>
            <a:r>
              <a:rPr lang="mk-MK" b="1" i="1" dirty="0" smtClean="0"/>
              <a:t>на инверзната функција е симетричен со графикот</a:t>
            </a:r>
            <a:r>
              <a:rPr lang="en-US" b="1" i="1" dirty="0" smtClean="0"/>
              <a:t>		</a:t>
            </a:r>
            <a:r>
              <a:rPr lang="mk-MK" b="1" i="1" dirty="0" smtClean="0"/>
              <a:t>на дадената функција, во однос на симетралата на првиот квадрант. </a:t>
            </a:r>
            <a:endParaRPr lang="en-US" b="1" i="1" dirty="0" smtClean="0"/>
          </a:p>
          <a:p>
            <a:pPr>
              <a:buNone/>
            </a:pPr>
            <a:endParaRPr lang="en-US" b="1" i="1" dirty="0" smtClean="0"/>
          </a:p>
          <a:p>
            <a:pPr>
              <a:buNone/>
            </a:pPr>
            <a:r>
              <a:rPr lang="mk-MK" dirty="0" smtClean="0"/>
              <a:t> Пример </a:t>
            </a:r>
            <a:r>
              <a:rPr lang="en-US" dirty="0" smtClean="0">
                <a:latin typeface="+mj-lt"/>
              </a:rPr>
              <a:t>4</a:t>
            </a:r>
            <a:r>
              <a:rPr lang="mk-MK" dirty="0" smtClean="0"/>
              <a:t>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mk-MK" dirty="0" smtClean="0"/>
              <a:t>Да го нацртаме графикот на инверзната функција на функцијата</a:t>
            </a:r>
            <a:endParaRPr lang="en-US" b="1" i="1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514600" y="1981200"/>
          <a:ext cx="533400" cy="487017"/>
        </p:xfrm>
        <a:graphic>
          <a:graphicData uri="http://schemas.openxmlformats.org/presentationml/2006/ole">
            <p:oleObj spid="_x0000_s25602" name="Equation" r:id="rId3" imgW="291960" imgH="2664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5334000" y="2362200"/>
          <a:ext cx="457200" cy="510988"/>
        </p:xfrm>
        <a:graphic>
          <a:graphicData uri="http://schemas.openxmlformats.org/presentationml/2006/ole">
            <p:oleObj spid="_x0000_s25603" name="Equation" r:id="rId4" imgW="215640" imgH="2412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048000" y="5029200"/>
          <a:ext cx="762000" cy="415636"/>
        </p:xfrm>
        <a:graphic>
          <a:graphicData uri="http://schemas.openxmlformats.org/presentationml/2006/ole">
            <p:oleObj spid="_x0000_s25604" name="Equation" r:id="rId5" imgW="41904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graphicFrame>
        <p:nvGraphicFramePr>
          <p:cNvPr id="27650" name="Object 2"/>
          <p:cNvGraphicFramePr>
            <a:graphicFrameLocks noChangeAspect="1"/>
          </p:cNvGraphicFramePr>
          <p:nvPr/>
        </p:nvGraphicFramePr>
        <p:xfrm>
          <a:off x="4267200" y="3200400"/>
          <a:ext cx="609600" cy="481013"/>
        </p:xfrm>
        <a:graphic>
          <a:graphicData uri="http://schemas.openxmlformats.org/presentationml/2006/ole">
            <p:oleObj spid="_x0000_s27650" name="Packager Shell Object" showAsIcon="1" r:id="rId3" imgW="609480" imgH="480960" progId="Package">
              <p:embed/>
            </p:oleObj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mk-MK" dirty="0" smtClean="0"/>
              <a:t>Пример </a:t>
            </a:r>
            <a:r>
              <a:rPr lang="mk-MK" dirty="0" smtClean="0">
                <a:latin typeface="+mj-lt"/>
              </a:rPr>
              <a:t>5.</a:t>
            </a:r>
          </a:p>
          <a:p>
            <a:pPr>
              <a:buNone/>
            </a:pPr>
            <a:r>
              <a:rPr lang="mk-MK" dirty="0" smtClean="0">
                <a:latin typeface="+mj-lt"/>
              </a:rPr>
              <a:t>Да се определи множеството на вредности</a:t>
            </a: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mk-MK" dirty="0" smtClean="0">
                <a:latin typeface="+mj-lt"/>
              </a:rPr>
              <a:t>за функцијата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858000" y="2438400"/>
          <a:ext cx="381000" cy="482600"/>
        </p:xfrm>
        <a:graphic>
          <a:graphicData uri="http://schemas.openxmlformats.org/presentationml/2006/ole">
            <p:oleObj spid="_x0000_s26626" name="Equation" r:id="rId3" imgW="190440" imgH="24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14600" y="2743200"/>
          <a:ext cx="1295400" cy="743656"/>
        </p:xfrm>
        <a:graphic>
          <a:graphicData uri="http://schemas.openxmlformats.org/presentationml/2006/ole">
            <p:oleObj spid="_x0000_s26627" name="Equation" r:id="rId4" imgW="685800" imgH="393480" progId="Equation.3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r>
              <a:rPr lang="mk-MK" dirty="0" smtClean="0"/>
              <a:t>Функцијата		со дефинициона област	</a:t>
            </a:r>
            <a:r>
              <a:rPr lang="en-US" dirty="0" smtClean="0"/>
              <a:t>     </a:t>
            </a:r>
            <a:r>
              <a:rPr lang="mk-MK" dirty="0" smtClean="0"/>
              <a:t>и множество вредности     , е таква што различни елементи од 	имаат  различни слики во 	, т.е</a:t>
            </a:r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2057400"/>
            <a:ext cx="914400" cy="3175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34200" y="2057400"/>
            <a:ext cx="304800" cy="411480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191000" y="2362200"/>
            <a:ext cx="304800" cy="484094"/>
          </a:xfrm>
          <a:prstGeom prst="rect">
            <a:avLst/>
          </a:prstGeom>
          <a:noFill/>
        </p:spPr>
      </p:pic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19400" y="2819400"/>
            <a:ext cx="304800" cy="41148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15200" y="2819400"/>
            <a:ext cx="304800" cy="484095"/>
          </a:xfrm>
          <a:prstGeom prst="rect">
            <a:avLst/>
          </a:prstGeom>
          <a:noFill/>
        </p:spPr>
      </p:pic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62200" y="3581400"/>
            <a:ext cx="4495800" cy="714375"/>
          </a:xfrm>
          <a:prstGeom prst="rect">
            <a:avLst/>
          </a:prstGeom>
          <a:noFill/>
        </p:spPr>
      </p:pic>
      <p:sp>
        <p:nvSpPr>
          <p:cNvPr id="1042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      Дефинираме функција  		на следен начин</a:t>
            </a:r>
            <a:r>
              <a:rPr lang="en-US" dirty="0" smtClean="0"/>
              <a:t>:</a:t>
            </a:r>
            <a:r>
              <a:rPr lang="mk-MK" dirty="0" smtClean="0"/>
              <a:t> на секој елемент 	му го придружуваме единствениот елемент 	, таков што 		и пишуваме 	</a:t>
            </a:r>
            <a:r>
              <a:rPr lang="en-US" dirty="0" smtClean="0"/>
              <a:t> </a:t>
            </a:r>
            <a:r>
              <a:rPr lang="mk-MK" dirty="0" smtClean="0"/>
              <a:t>.</a:t>
            </a:r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mk-MK" dirty="0" smtClean="0"/>
              <a:t>Функцијата 		, ја нарекуваме </a:t>
            </a:r>
            <a:r>
              <a:rPr lang="mk-MK" i="1" dirty="0" smtClean="0">
                <a:solidFill>
                  <a:srgbClr val="00B0F0"/>
                </a:solidFill>
              </a:rPr>
              <a:t>инверзна функција </a:t>
            </a:r>
            <a:r>
              <a:rPr lang="mk-MK" dirty="0" smtClean="0"/>
              <a:t>за функцијата</a:t>
            </a:r>
            <a:r>
              <a:rPr lang="en-US" dirty="0" smtClean="0"/>
              <a:t>		</a:t>
            </a:r>
            <a:r>
              <a:rPr lang="mk-MK" dirty="0" smtClean="0"/>
              <a:t> </a:t>
            </a:r>
            <a:endParaRPr lang="en-US" dirty="0"/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4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800600" y="2057400"/>
            <a:ext cx="1066800" cy="347031"/>
          </a:xfrm>
          <a:prstGeom prst="rect">
            <a:avLst/>
          </a:prstGeom>
          <a:noFill/>
        </p:spPr>
      </p:pic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438400"/>
            <a:ext cx="609600" cy="329184"/>
          </a:xfrm>
          <a:prstGeom prst="rect">
            <a:avLst/>
          </a:prstGeom>
          <a:noFill/>
        </p:spPr>
      </p:pic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5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343400" y="2819400"/>
            <a:ext cx="685800" cy="356089"/>
          </a:xfrm>
          <a:prstGeom prst="rect">
            <a:avLst/>
          </a:prstGeom>
          <a:noFill/>
        </p:spPr>
      </p:pic>
      <p:sp>
        <p:nvSpPr>
          <p:cNvPr id="27657" name="Rectangle 9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59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58" name="Picture 10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2819400"/>
            <a:ext cx="914400" cy="317500"/>
          </a:xfrm>
          <a:prstGeom prst="rect">
            <a:avLst/>
          </a:prstGeom>
          <a:noFill/>
        </p:spPr>
      </p:pic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2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1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14600" y="3200400"/>
            <a:ext cx="990600" cy="339247"/>
          </a:xfrm>
          <a:prstGeom prst="rect">
            <a:avLst/>
          </a:prstGeom>
          <a:noFill/>
        </p:spPr>
      </p:pic>
      <p:sp>
        <p:nvSpPr>
          <p:cNvPr id="27663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5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4" name="Picture 16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6000" y="4191000"/>
            <a:ext cx="990600" cy="322243"/>
          </a:xfrm>
          <a:prstGeom prst="rect">
            <a:avLst/>
          </a:prstGeom>
          <a:noFill/>
        </p:spPr>
      </p:pic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7667" name="Picture 1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48000" y="4572000"/>
            <a:ext cx="457200" cy="308919"/>
          </a:xfrm>
          <a:prstGeom prst="rect">
            <a:avLst/>
          </a:prstGeom>
          <a:noFill/>
        </p:spPr>
      </p:pic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За дадена функција	која го задоволува условот</a:t>
            </a:r>
          </a:p>
          <a:p>
            <a:pPr>
              <a:buNone/>
            </a:pPr>
            <a:r>
              <a:rPr lang="mk-MK" dirty="0" smtClean="0"/>
              <a:t> 						</a:t>
            </a:r>
          </a:p>
          <a:p>
            <a:pPr>
              <a:buNone/>
            </a:pPr>
            <a:r>
              <a:rPr lang="mk-MK" dirty="0" smtClean="0"/>
              <a:t>дефинираме инверзна функција 	со следно правило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							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mk-MK" dirty="0" smtClean="0"/>
              <a:t>Инверзната функција на дадена функција 	 </a:t>
            </a:r>
            <a:r>
              <a:rPr lang="en-US" dirty="0" smtClean="0"/>
              <a:t>  </a:t>
            </a:r>
            <a:r>
              <a:rPr lang="mk-MK" dirty="0" smtClean="0"/>
              <a:t>се означува со 	и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3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57600" y="1981200"/>
            <a:ext cx="228600" cy="519545"/>
          </a:xfrm>
          <a:prstGeom prst="rect">
            <a:avLst/>
          </a:prstGeom>
          <a:noFill/>
        </p:spPr>
      </p:pic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77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200" y="2438400"/>
            <a:ext cx="3657600" cy="409575"/>
          </a:xfrm>
          <a:prstGeom prst="rect">
            <a:avLst/>
          </a:prstGeom>
          <a:noFill/>
        </p:spPr>
      </p:pic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0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62600" y="2895600"/>
            <a:ext cx="228600" cy="476250"/>
          </a:xfrm>
          <a:prstGeom prst="rect">
            <a:avLst/>
          </a:prstGeom>
          <a:noFill/>
        </p:spPr>
      </p:pic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3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28684" name="Rectangle 12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6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85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00" y="4724400"/>
            <a:ext cx="234696" cy="533400"/>
          </a:xfrm>
          <a:prstGeom prst="rect">
            <a:avLst/>
          </a:prstGeom>
          <a:noFill/>
        </p:spPr>
      </p:pic>
      <p:sp>
        <p:nvSpPr>
          <p:cNvPr id="28687" name="Rectangle 15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89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88" name="Picture 16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667000" y="5181600"/>
            <a:ext cx="533400" cy="444500"/>
          </a:xfrm>
          <a:prstGeom prst="rect">
            <a:avLst/>
          </a:prstGeom>
          <a:noFill/>
        </p:spPr>
      </p:pic>
      <p:sp>
        <p:nvSpPr>
          <p:cNvPr id="28690" name="Rectangle 18"/>
          <p:cNvSpPr>
            <a:spLocks noChangeArrowheads="1"/>
          </p:cNvSpPr>
          <p:nvPr/>
        </p:nvSpPr>
        <p:spPr bwMode="auto">
          <a:xfrm>
            <a:off x="0" y="695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692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8691" name="Picture 1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3000" y="5638800"/>
            <a:ext cx="3352800" cy="571500"/>
          </a:xfrm>
          <a:prstGeom prst="rect">
            <a:avLst/>
          </a:prstGeom>
          <a:noFill/>
        </p:spPr>
      </p:pic>
      <p:sp>
        <p:nvSpPr>
          <p:cNvPr id="28693" name="Rectangle 21"/>
          <p:cNvSpPr>
            <a:spLocks noChangeArrowheads="1"/>
          </p:cNvSpPr>
          <p:nvPr/>
        </p:nvSpPr>
        <p:spPr bwMode="auto">
          <a:xfrm>
            <a:off x="0" y="7239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90601" y="3886200"/>
            <a:ext cx="5791200" cy="499560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7143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mk-MK" dirty="0" smtClean="0"/>
              <a:t>Пример </a:t>
            </a:r>
            <a:r>
              <a:rPr lang="mk-MK" dirty="0" smtClean="0">
                <a:latin typeface="+mj-lt"/>
              </a:rPr>
              <a:t>1.</a:t>
            </a:r>
          </a:p>
          <a:p>
            <a:pPr>
              <a:buNone/>
            </a:pPr>
            <a:r>
              <a:rPr lang="mk-MK" dirty="0" smtClean="0">
                <a:latin typeface="+mj-lt"/>
              </a:rPr>
              <a:t>Нека на множеството </a:t>
            </a:r>
            <a:r>
              <a:rPr lang="en-US" dirty="0" smtClean="0">
                <a:latin typeface="+mj-lt"/>
              </a:rPr>
              <a:t>		</a:t>
            </a:r>
            <a:r>
              <a:rPr lang="mk-MK" dirty="0" smtClean="0">
                <a:latin typeface="+mj-lt"/>
              </a:rPr>
              <a:t>е зададена функцијата</a:t>
            </a:r>
          </a:p>
          <a:p>
            <a:pPr>
              <a:buNone/>
            </a:pPr>
            <a:r>
              <a:rPr lang="mk-MK" dirty="0" smtClean="0">
                <a:latin typeface="+mj-lt"/>
              </a:rPr>
              <a:t>со следната шема</a:t>
            </a:r>
            <a:r>
              <a:rPr lang="en-US" dirty="0" smtClean="0">
                <a:latin typeface="+mj-lt"/>
              </a:rPr>
              <a:t>:</a:t>
            </a:r>
            <a:endParaRPr lang="mk-MK" dirty="0" smtClean="0">
              <a:latin typeface="+mj-lt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657600" y="2514600"/>
          <a:ext cx="1295400" cy="381000"/>
        </p:xfrm>
        <a:graphic>
          <a:graphicData uri="http://schemas.openxmlformats.org/presentationml/2006/ole">
            <p:oleObj spid="_x0000_s1026" name="Equation" r:id="rId3" imgW="863280" imgH="253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229600" y="2438400"/>
          <a:ext cx="304800" cy="406400"/>
        </p:xfrm>
        <a:graphic>
          <a:graphicData uri="http://schemas.openxmlformats.org/presentationml/2006/ole">
            <p:oleObj spid="_x0000_s1027" name="Equation" r:id="rId4" imgW="152280" imgH="203040" progId="Equation.3">
              <p:embed/>
            </p:oleObj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295400" y="342900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5800" y="4876800"/>
            <a:ext cx="76962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mk-MK" sz="2600" dirty="0" smtClean="0"/>
              <a:t>Да ја определиме нејзината инверзна функција.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mk-MK" dirty="0" smtClean="0"/>
              <a:t>Од шемата се гледа дека различни елементи од множеството </a:t>
            </a:r>
            <a:r>
              <a:rPr lang="en-US" dirty="0" smtClean="0"/>
              <a:t>			</a:t>
            </a:r>
            <a:r>
              <a:rPr lang="mk-MK" dirty="0" smtClean="0"/>
              <a:t>имаат различни слики, па дадената функција ке има инверзна функција</a:t>
            </a:r>
            <a:r>
              <a:rPr lang="en-US" dirty="0" smtClean="0"/>
              <a:t>				</a:t>
            </a:r>
            <a:r>
              <a:rPr lang="mk-MK" dirty="0" smtClean="0"/>
              <a:t>при што</a:t>
            </a:r>
            <a:r>
              <a:rPr lang="en-US" dirty="0" smtClean="0"/>
              <a:t>,												</a:t>
            </a:r>
            <a:r>
              <a:rPr lang="mk-MK" dirty="0" smtClean="0"/>
              <a:t>и таа е определена со следната шема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r>
              <a:rPr lang="en-US" dirty="0" smtClean="0"/>
              <a:t>													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276600" y="2362200"/>
          <a:ext cx="1524000" cy="448235"/>
        </p:xfrm>
        <a:graphic>
          <a:graphicData uri="http://schemas.openxmlformats.org/presentationml/2006/ole">
            <p:oleObj spid="_x0000_s2050" name="Equation" r:id="rId3" imgW="863280" imgH="253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143000" y="3124200"/>
          <a:ext cx="2743200" cy="465825"/>
        </p:xfrm>
        <a:graphic>
          <a:graphicData uri="http://schemas.openxmlformats.org/presentationml/2006/ole">
            <p:oleObj spid="_x0000_s2051" name="Equation" r:id="rId4" imgW="134604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66800" y="3505200"/>
          <a:ext cx="4652433" cy="533400"/>
        </p:xfrm>
        <a:graphic>
          <a:graphicData uri="http://schemas.openxmlformats.org/presentationml/2006/ole">
            <p:oleObj spid="_x0000_s2052" name="Equation" r:id="rId5" imgW="1993680" imgH="228600" progId="Equation.3">
              <p:embed/>
            </p:oleObj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19200" y="4724400"/>
          <a:ext cx="609600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24000"/>
                <a:gridCol w="1524000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1</a:t>
                      </a:r>
                      <a:endParaRPr lang="en-US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676400" y="5105400"/>
          <a:ext cx="609600" cy="313509"/>
        </p:xfrm>
        <a:graphic>
          <a:graphicData uri="http://schemas.openxmlformats.org/presentationml/2006/ole">
            <p:oleObj spid="_x0000_s2053" name="Equation" r:id="rId6" imgW="4442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mk-MK" dirty="0" smtClean="0"/>
              <a:t>Ако функцијата е зададена аналитички,со формула</a:t>
            </a:r>
            <a:r>
              <a:rPr lang="en-US" dirty="0" smtClean="0"/>
              <a:t>	,</a:t>
            </a:r>
            <a:r>
              <a:rPr lang="mk-MK" dirty="0" smtClean="0"/>
              <a:t>тогаш ,за практично определување на инверзната функција, е потребно равенката</a:t>
            </a:r>
            <a:endParaRPr lang="en-US" dirty="0" smtClean="0"/>
          </a:p>
          <a:p>
            <a:pPr>
              <a:buNone/>
            </a:pPr>
            <a:r>
              <a:rPr lang="mk-MK" dirty="0" smtClean="0"/>
              <a:t>да ја решиме по </a:t>
            </a:r>
            <a:r>
              <a:rPr lang="en-US" dirty="0" smtClean="0"/>
              <a:t>x </a:t>
            </a:r>
            <a:r>
              <a:rPr lang="mk-MK" dirty="0" smtClean="0"/>
              <a:t> при што ја добиваме врската</a:t>
            </a:r>
          </a:p>
          <a:p>
            <a:pPr>
              <a:buNone/>
            </a:pPr>
            <a:r>
              <a:rPr lang="mk-MK" dirty="0" smtClean="0"/>
              <a:t>а потоа,бидејќи вообичаено независно променлива ја означуваме со </a:t>
            </a:r>
            <a:r>
              <a:rPr lang="en-US" dirty="0" smtClean="0"/>
              <a:t>x</a:t>
            </a:r>
            <a:r>
              <a:rPr lang="mk-MK" dirty="0" smtClean="0"/>
              <a:t>, а зависно променлива со </a:t>
            </a:r>
            <a:r>
              <a:rPr lang="en-US" dirty="0" smtClean="0"/>
              <a:t>y</a:t>
            </a:r>
            <a:r>
              <a:rPr lang="mk-MK" dirty="0" smtClean="0"/>
              <a:t>,во последната равенка ја заменуваме улогата на променливите и инверзната функција е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mk-MK" dirty="0" smtClean="0"/>
              <a:t> </a:t>
            </a:r>
            <a:endParaRPr lang="en-US" dirty="0" smtClean="0"/>
          </a:p>
          <a:p>
            <a:pPr>
              <a:buNone/>
            </a:pPr>
            <a:endParaRPr lang="mk-MK" dirty="0" smtClean="0"/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2362200"/>
          <a:ext cx="762000" cy="430696"/>
        </p:xfrm>
        <a:graphic>
          <a:graphicData uri="http://schemas.openxmlformats.org/presentationml/2006/ole">
            <p:oleObj spid="_x0000_s3074" name="Equation" r:id="rId3" imgW="583920" imgH="20304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7467600" y="2819400"/>
          <a:ext cx="990600" cy="344556"/>
        </p:xfrm>
        <a:graphic>
          <a:graphicData uri="http://schemas.openxmlformats.org/presentationml/2006/ole">
            <p:oleObj spid="_x0000_s3075" name="Equation" r:id="rId4" imgW="583920" imgH="2030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7696200" y="3352799"/>
          <a:ext cx="838200" cy="298027"/>
        </p:xfrm>
        <a:graphic>
          <a:graphicData uri="http://schemas.openxmlformats.org/presentationml/2006/ole">
            <p:oleObj spid="_x0000_s3076" name="Equation" r:id="rId5" imgW="571320" imgH="2030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143000" y="5486400"/>
          <a:ext cx="3200400" cy="654627"/>
        </p:xfrm>
        <a:graphic>
          <a:graphicData uri="http://schemas.openxmlformats.org/presentationml/2006/ole">
            <p:oleObj spid="_x0000_s3077" name="Equation" r:id="rId6" imgW="11174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11680"/>
            <a:ext cx="8229600" cy="438912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mk-MK" dirty="0" smtClean="0"/>
              <a:t>Пример </a:t>
            </a:r>
            <a:r>
              <a:rPr lang="mk-MK" dirty="0" smtClean="0">
                <a:latin typeface="+mj-lt"/>
              </a:rPr>
              <a:t>2.</a:t>
            </a:r>
          </a:p>
          <a:p>
            <a:pPr>
              <a:buNone/>
            </a:pPr>
            <a:r>
              <a:rPr lang="mk-MK" dirty="0" smtClean="0">
                <a:latin typeface="+mj-lt"/>
              </a:rPr>
              <a:t>Да ја најдеме инверзната функција на функцијата</a:t>
            </a: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mk-MK" dirty="0" smtClean="0">
                <a:latin typeface="+mj-lt"/>
              </a:rPr>
              <a:t>Решение</a:t>
            </a:r>
            <a:r>
              <a:rPr lang="en-US" dirty="0" smtClean="0">
                <a:latin typeface="+mj-lt"/>
              </a:rPr>
              <a:t>:</a:t>
            </a:r>
            <a:r>
              <a:rPr lang="mk-MK" dirty="0" smtClean="0">
                <a:latin typeface="+mj-lt"/>
              </a:rPr>
              <a:t> </a:t>
            </a:r>
            <a:endParaRPr lang="en-US" dirty="0" smtClean="0">
              <a:latin typeface="+mj-lt"/>
            </a:endParaRPr>
          </a:p>
          <a:p>
            <a:pPr>
              <a:buNone/>
            </a:pPr>
            <a:endParaRPr lang="en-US" dirty="0" smtClean="0">
              <a:latin typeface="+mj-lt"/>
            </a:endParaRPr>
          </a:p>
          <a:p>
            <a:pPr>
              <a:buNone/>
            </a:pPr>
            <a:r>
              <a:rPr lang="mk-MK" dirty="0" smtClean="0">
                <a:latin typeface="+mj-lt"/>
              </a:rPr>
              <a:t> Ако р</a:t>
            </a:r>
            <a:r>
              <a:rPr lang="en-US" dirty="0" smtClean="0">
                <a:latin typeface="+mj-lt"/>
              </a:rPr>
              <a:t>e</a:t>
            </a:r>
            <a:r>
              <a:rPr lang="mk-MK" dirty="0" smtClean="0">
                <a:latin typeface="+mj-lt"/>
              </a:rPr>
              <a:t>шаваме по </a:t>
            </a:r>
            <a:r>
              <a:rPr lang="en-US" dirty="0" smtClean="0">
                <a:latin typeface="+mj-lt"/>
              </a:rPr>
              <a:t>x,</a:t>
            </a:r>
            <a:r>
              <a:rPr lang="mk-MK" dirty="0" smtClean="0">
                <a:latin typeface="+mj-lt"/>
              </a:rPr>
              <a:t>ќе добиеме</a:t>
            </a:r>
            <a:r>
              <a:rPr lang="en-US" dirty="0" smtClean="0">
                <a:latin typeface="+mj-lt"/>
              </a:rPr>
              <a:t>		,</a:t>
            </a:r>
            <a:r>
              <a:rPr lang="mk-MK" dirty="0" smtClean="0">
                <a:latin typeface="+mj-lt"/>
              </a:rPr>
              <a:t>а потоа заменувајќи ја во оваа равенка улогата на </a:t>
            </a:r>
            <a:r>
              <a:rPr lang="en-US" dirty="0" smtClean="0">
                <a:latin typeface="+mj-lt"/>
              </a:rPr>
              <a:t>x</a:t>
            </a:r>
            <a:r>
              <a:rPr lang="mk-MK" dirty="0" smtClean="0">
                <a:latin typeface="+mj-lt"/>
              </a:rPr>
              <a:t> и </a:t>
            </a:r>
            <a:r>
              <a:rPr lang="en-US" dirty="0" smtClean="0">
                <a:latin typeface="+mj-lt"/>
              </a:rPr>
              <a:t>y </a:t>
            </a:r>
            <a:r>
              <a:rPr lang="mk-MK" dirty="0" smtClean="0">
                <a:latin typeface="+mj-lt"/>
              </a:rPr>
              <a:t>ја добиваме инверзната функција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543800" y="2362200"/>
          <a:ext cx="914400" cy="590550"/>
        </p:xfrm>
        <a:graphic>
          <a:graphicData uri="http://schemas.openxmlformats.org/presentationml/2006/ole">
            <p:oleObj spid="_x0000_s4098" name="Equation" r:id="rId3" imgW="609480" imgH="39348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7200" y="3733800"/>
          <a:ext cx="6010835" cy="685800"/>
        </p:xfrm>
        <a:graphic>
          <a:graphicData uri="http://schemas.openxmlformats.org/presentationml/2006/ole">
            <p:oleObj spid="_x0000_s4099" name="Equation" r:id="rId4" imgW="378432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029200" y="4267200"/>
          <a:ext cx="914400" cy="642026"/>
        </p:xfrm>
        <a:graphic>
          <a:graphicData uri="http://schemas.openxmlformats.org/presentationml/2006/ole">
            <p:oleObj spid="_x0000_s4100" name="Equation" r:id="rId5" imgW="596880" imgH="419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5486400" y="5105399"/>
          <a:ext cx="1524000" cy="656167"/>
        </p:xfrm>
        <a:graphic>
          <a:graphicData uri="http://schemas.openxmlformats.org/presentationml/2006/ole">
            <p:oleObj spid="_x0000_s4102" name="Equation" r:id="rId6" imgW="914400" imgH="393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  <a:r>
              <a:rPr lang="mk-MK" dirty="0" smtClean="0"/>
              <a:t>Пример  </a:t>
            </a:r>
            <a:r>
              <a:rPr lang="mk-MK" dirty="0" smtClean="0">
                <a:latin typeface="+mj-lt"/>
              </a:rPr>
              <a:t>3.</a:t>
            </a:r>
          </a:p>
          <a:p>
            <a:pPr>
              <a:buNone/>
            </a:pPr>
            <a:r>
              <a:rPr lang="mk-MK" dirty="0" smtClean="0">
                <a:latin typeface="+mj-lt"/>
              </a:rPr>
              <a:t>Да ја најдеме инверзната функција на функцијата </a:t>
            </a:r>
          </a:p>
          <a:p>
            <a:pPr>
              <a:buNone/>
            </a:pPr>
            <a:endParaRPr lang="mk-MK" dirty="0" smtClean="0">
              <a:latin typeface="+mj-lt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609600" y="3048000"/>
          <a:ext cx="1371600" cy="708660"/>
        </p:xfrm>
        <a:graphic>
          <a:graphicData uri="http://schemas.openxmlformats.org/presentationml/2006/ole">
            <p:oleObj spid="_x0000_s23555" name="Equation" r:id="rId3" imgW="761760" imgH="393480" progId="Equation.3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228</TotalTime>
  <Words>111</Words>
  <Application>Microsoft Office PowerPoint</Application>
  <PresentationFormat>On-screen Show (4:3)</PresentationFormat>
  <Paragraphs>61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Flow</vt:lpstr>
      <vt:lpstr>Equation</vt:lpstr>
      <vt:lpstr>Package</vt:lpstr>
      <vt:lpstr>ИНВЕРЗНА ФУНКЦИЈА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ИНВЕРЗНА ФУНКВИЈА</dc:title>
  <dc:creator>David</dc:creator>
  <cp:lastModifiedBy>David</cp:lastModifiedBy>
  <cp:revision>35</cp:revision>
  <dcterms:created xsi:type="dcterms:W3CDTF">2013-11-12T07:54:51Z</dcterms:created>
  <dcterms:modified xsi:type="dcterms:W3CDTF">2013-11-14T07:14:11Z</dcterms:modified>
</cp:coreProperties>
</file>